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23" r:id="rId2"/>
    <p:sldId id="322" r:id="rId3"/>
    <p:sldId id="293" r:id="rId4"/>
    <p:sldId id="294" r:id="rId5"/>
    <p:sldId id="328" r:id="rId6"/>
    <p:sldId id="329" r:id="rId7"/>
    <p:sldId id="295" r:id="rId8"/>
    <p:sldId id="324" r:id="rId9"/>
    <p:sldId id="330" r:id="rId10"/>
    <p:sldId id="325" r:id="rId11"/>
    <p:sldId id="321" r:id="rId12"/>
  </p:sldIdLst>
  <p:sldSz cx="12192000" cy="6858000"/>
  <p:notesSz cx="7102475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9BD5"/>
    <a:srgbClr val="5B9BD5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8611" autoAdjust="0"/>
  </p:normalViewPr>
  <p:slideViewPr>
    <p:cSldViewPr snapToGrid="0">
      <p:cViewPr varScale="1">
        <p:scale>
          <a:sx n="110" d="100"/>
          <a:sy n="110" d="100"/>
        </p:scale>
        <p:origin x="7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r">
              <a:defRPr sz="1300"/>
            </a:lvl1pPr>
          </a:lstStyle>
          <a:p>
            <a:fld id="{EE6CD6A6-8158-403F-8BC4-48284A7C6F64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66" tIns="49533" rIns="99066" bIns="49533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248" y="4925407"/>
            <a:ext cx="5681980" cy="4029879"/>
          </a:xfrm>
          <a:prstGeom prst="rect">
            <a:avLst/>
          </a:prstGeom>
        </p:spPr>
        <p:txBody>
          <a:bodyPr vert="horz" lIns="99066" tIns="49533" rIns="99066" bIns="49533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7739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092" y="9721107"/>
            <a:ext cx="3077739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r">
              <a:defRPr sz="1300"/>
            </a:lvl1pPr>
          </a:lstStyle>
          <a:p>
            <a:fld id="{85312AF5-5045-427B-8FAD-07F4F8BC486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404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65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106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423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096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041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868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071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262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197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766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7659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A2D55-CB0B-4CF5-BCB2-99E3D9D88199}" type="datetimeFigureOut">
              <a:rPr lang="ko-KR" altLang="en-US" smtClean="0"/>
              <a:pPr/>
              <a:t>2019-09-14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8FB26-392F-488D-8579-6481FC0D2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488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48627" y="764270"/>
            <a:ext cx="2387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Contents</a:t>
            </a:r>
            <a:endParaRPr lang="ko-KR" altLang="en-US" sz="4400" b="1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254363" y="1055074"/>
            <a:ext cx="9741882" cy="16764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 O R T F O L I O</a:t>
            </a:r>
            <a:endParaRPr lang="ko-KR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021015" y="3985846"/>
            <a:ext cx="4126523" cy="7737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/>
              <a:t>우 성 환</a:t>
            </a:r>
          </a:p>
        </p:txBody>
      </p:sp>
    </p:spTree>
    <p:extLst>
      <p:ext uri="{BB962C8B-B14F-4D97-AF65-F5344CB8AC3E}">
        <p14:creationId xmlns:p14="http://schemas.microsoft.com/office/powerpoint/2010/main" val="3364591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848793" y="415636"/>
            <a:ext cx="0" cy="604335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640080" y="1745673"/>
            <a:ext cx="281801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172989" y="490451"/>
            <a:ext cx="7182196" cy="0"/>
          </a:xfrm>
          <a:prstGeom prst="line">
            <a:avLst/>
          </a:prstGeom>
          <a:ln w="412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4172989" y="1487978"/>
            <a:ext cx="718219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156630" y="688438"/>
            <a:ext cx="4150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5">
                    <a:lumMod val="50000"/>
                  </a:schemeClr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1337" y="2998766"/>
            <a:ext cx="1402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02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01337" y="3733034"/>
            <a:ext cx="1582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D9BD5"/>
                </a:solidFill>
                <a:latin typeface="HY울릉도M" pitchFamily="18" charset="-127"/>
                <a:ea typeface="HY울릉도M" pitchFamily="18" charset="-127"/>
              </a:rPr>
              <a:t>03 | </a:t>
            </a:r>
            <a:r>
              <a:rPr lang="ko-KR" altLang="en-US" sz="1400" dirty="0">
                <a:solidFill>
                  <a:srgbClr val="5D9BD5"/>
                </a:solidFill>
                <a:latin typeface="HY울릉도M" pitchFamily="18" charset="-127"/>
                <a:ea typeface="HY울릉도M" pitchFamily="18" charset="-127"/>
              </a:rPr>
              <a:t>데이터 구조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14037" y="5195165"/>
            <a:ext cx="1164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05 | </a:t>
            </a:r>
            <a:r>
              <a:rPr lang="ko-KR" altLang="en-US" sz="1400" dirty="0" err="1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느낀점</a:t>
            </a:r>
            <a:endParaRPr lang="ko-KR" altLang="en-US" sz="1400" dirty="0">
              <a:solidFill>
                <a:schemeClr val="accent1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01337" y="2261666"/>
            <a:ext cx="2060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01 | </a:t>
            </a:r>
            <a:r>
              <a:rPr lang="ko-KR" altLang="en-US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주제 및 기획 의도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14037" y="4456934"/>
            <a:ext cx="2983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04 | </a:t>
            </a:r>
            <a:r>
              <a:rPr lang="ko-KR" altLang="en-US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07636A5-7812-45B3-B3E1-116355FE44AD}"/>
              </a:ext>
            </a:extLst>
          </p:cNvPr>
          <p:cNvSpPr/>
          <p:nvPr/>
        </p:nvSpPr>
        <p:spPr>
          <a:xfrm>
            <a:off x="808893" y="586153"/>
            <a:ext cx="2379784" cy="1031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자전거 기울기 </a:t>
            </a:r>
            <a:endParaRPr lang="en-US" altLang="ko-KR" sz="2000" b="1" dirty="0"/>
          </a:p>
          <a:p>
            <a:pPr algn="ctr"/>
            <a:r>
              <a:rPr lang="ko-KR" altLang="en-US" sz="2000" b="1" dirty="0" err="1"/>
              <a:t>방향등</a:t>
            </a:r>
            <a:endParaRPr lang="ko-KR" altLang="en-US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8D03A4-9EAB-4CFF-91C1-1931559A6024}"/>
              </a:ext>
            </a:extLst>
          </p:cNvPr>
          <p:cNvSpPr txBox="1"/>
          <p:nvPr/>
        </p:nvSpPr>
        <p:spPr>
          <a:xfrm>
            <a:off x="4151653" y="1664125"/>
            <a:ext cx="11688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시 연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2" name="시연">
            <a:hlinkClick r:id="" action="ppaction://media"/>
            <a:extLst>
              <a:ext uri="{FF2B5EF4-FFF2-40B4-BE49-F238E27FC236}">
                <a16:creationId xmlns:a16="http://schemas.microsoft.com/office/drawing/2014/main" id="{00A8B5D5-89FF-4BF3-98D5-425B75D023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5835274" y="686481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959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848793" y="415636"/>
            <a:ext cx="0" cy="604335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640080" y="1745673"/>
            <a:ext cx="281801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172989" y="490451"/>
            <a:ext cx="7182196" cy="0"/>
          </a:xfrm>
          <a:prstGeom prst="line">
            <a:avLst/>
          </a:prstGeom>
          <a:ln w="412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4172989" y="1487978"/>
            <a:ext cx="718219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332798" y="696827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>
                <a:solidFill>
                  <a:schemeClr val="accent5">
                    <a:lumMod val="50000"/>
                  </a:schemeClr>
                </a:solidFill>
                <a:latin typeface="HY울릉도M" pitchFamily="18" charset="-127"/>
                <a:ea typeface="HY울릉도M" pitchFamily="18" charset="-127"/>
              </a:rPr>
              <a:t>느낀점</a:t>
            </a:r>
            <a:endParaRPr lang="ko-KR" altLang="en-US" sz="3200" dirty="0">
              <a:solidFill>
                <a:schemeClr val="accent5">
                  <a:lumMod val="50000"/>
                </a:schemeClr>
              </a:solidFill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39492" y="1780936"/>
            <a:ext cx="6412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b="1" dirty="0">
                <a:latin typeface="HY울릉도M" pitchFamily="18" charset="-127"/>
                <a:ea typeface="HY울릉도M" pitchFamily="18" charset="-127"/>
              </a:rPr>
              <a:t>관점만 바꿨는데도 좋은 개발을 할 수 있었다</a:t>
            </a:r>
            <a:r>
              <a:rPr lang="en-US" altLang="ko-KR" b="1" dirty="0">
                <a:latin typeface="HY울릉도M" pitchFamily="18" charset="-127"/>
                <a:ea typeface="HY울릉도M" pitchFamily="18" charset="-127"/>
              </a:rPr>
              <a:t>!!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218624" y="2415554"/>
            <a:ext cx="707203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개발 기획단계에서 다른 친구의 기획모델을 약간의 </a:t>
            </a:r>
            <a:r>
              <a:rPr lang="ko-KR" altLang="en-US" sz="1400" b="1" dirty="0">
                <a:latin typeface="+mn-ea"/>
              </a:rPr>
              <a:t>벤치마킹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 했던 것이 신의 한수가 되었던 프로젝트였습니다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앞뒤에 자전거 탑승자가 있다고 할 때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,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 다른 친구는 </a:t>
            </a:r>
            <a:r>
              <a:rPr lang="ko-KR" altLang="en-US" sz="1400" b="1" dirty="0">
                <a:latin typeface="+mn-ea"/>
              </a:rPr>
              <a:t>앞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서가는 탑승자에 초점을 맞추었고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, (</a:t>
            </a:r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뒷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 자전거가 다가오는 정도를 앞사람이 인지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)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저는 </a:t>
            </a:r>
            <a:r>
              <a:rPr lang="ko-KR" altLang="en-US" sz="1400" b="1" dirty="0">
                <a:latin typeface="+mn-ea"/>
              </a:rPr>
              <a:t>뒤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에 가는 탑승자에 초점을 맞춰봤었습니다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.(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앞사람의 </a:t>
            </a:r>
            <a:r>
              <a:rPr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방향등을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 보고 뒷사람이 인지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).</a:t>
            </a:r>
          </a:p>
          <a:p>
            <a:pPr lvl="0"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처음에는 너무 따라한다고 느끼는 건 아닐까 스스로의 양심에 질문을 던지기도 하는 등 많이 우려했지만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점차 개발을 하다 보니 프로젝트의 </a:t>
            </a:r>
            <a:r>
              <a:rPr lang="ko-KR" altLang="en-US" sz="1400" b="1" dirty="0">
                <a:latin typeface="+mn-ea"/>
              </a:rPr>
              <a:t>색깔이 완전히 다르다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는 것을 느꼈습니다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이 프로젝트 이후에는 아이디어 기획단계에서 약간의 포인트만 찾으면 곧장 </a:t>
            </a:r>
            <a:r>
              <a:rPr lang="ko-KR" altLang="en-US" sz="1400" b="1" dirty="0">
                <a:latin typeface="+mn-ea"/>
              </a:rPr>
              <a:t>아이디어로 연결해보는 습관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이 생겼던 계기가 되었습니다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01337" y="2998766"/>
            <a:ext cx="1402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02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01337" y="3733034"/>
            <a:ext cx="1582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D9BD5"/>
                </a:solidFill>
                <a:latin typeface="HY울릉도M" pitchFamily="18" charset="-127"/>
                <a:ea typeface="HY울릉도M" pitchFamily="18" charset="-127"/>
              </a:rPr>
              <a:t>03 | </a:t>
            </a:r>
            <a:r>
              <a:rPr lang="ko-KR" altLang="en-US" sz="1400" dirty="0">
                <a:solidFill>
                  <a:srgbClr val="5D9BD5"/>
                </a:solidFill>
                <a:latin typeface="HY울릉도M" pitchFamily="18" charset="-127"/>
                <a:ea typeface="HY울릉도M" pitchFamily="18" charset="-127"/>
              </a:rPr>
              <a:t>데이터 구조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14037" y="5195165"/>
            <a:ext cx="144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05 | </a:t>
            </a:r>
            <a:r>
              <a:rPr lang="ko-KR" altLang="en-US" b="1" dirty="0" err="1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느낀점</a:t>
            </a:r>
            <a:endParaRPr lang="ko-KR" altLang="en-US" b="1" dirty="0">
              <a:solidFill>
                <a:schemeClr val="accent5">
                  <a:lumMod val="75000"/>
                </a:schemeClr>
              </a:solidFill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01337" y="2261666"/>
            <a:ext cx="2060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01 | </a:t>
            </a:r>
            <a:r>
              <a:rPr lang="ko-KR" altLang="en-US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주제 및 기획 의도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14037" y="4456934"/>
            <a:ext cx="23599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D9BD5"/>
                </a:solidFill>
                <a:latin typeface="HY울릉도M" pitchFamily="18" charset="-127"/>
                <a:ea typeface="HY울릉도M" pitchFamily="18" charset="-127"/>
              </a:rPr>
              <a:t>04 | </a:t>
            </a:r>
            <a:r>
              <a:rPr lang="ko-KR" altLang="en-US" sz="1400" dirty="0">
                <a:solidFill>
                  <a:srgbClr val="5D9BD5"/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3EB9621-BED2-4183-81BD-E0C930FCD667}"/>
              </a:ext>
            </a:extLst>
          </p:cNvPr>
          <p:cNvSpPr/>
          <p:nvPr/>
        </p:nvSpPr>
        <p:spPr>
          <a:xfrm>
            <a:off x="808893" y="586153"/>
            <a:ext cx="2379784" cy="1031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자전거 기울기 </a:t>
            </a:r>
            <a:endParaRPr lang="en-US" altLang="ko-KR" sz="2000" b="1" dirty="0"/>
          </a:p>
          <a:p>
            <a:pPr algn="ctr"/>
            <a:r>
              <a:rPr lang="ko-KR" altLang="en-US" sz="2000" b="1" dirty="0" err="1"/>
              <a:t>방향등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293962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1254364" y="1348153"/>
            <a:ext cx="3892061" cy="1383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/>
              <a:t>자전거 기울기 </a:t>
            </a:r>
            <a:r>
              <a:rPr lang="ko-KR" altLang="en-US" sz="4000" b="1" dirty="0" err="1"/>
              <a:t>방향등</a:t>
            </a:r>
            <a:endParaRPr lang="ko-KR" altLang="en-US" sz="4000" b="1" dirty="0"/>
          </a:p>
        </p:txBody>
      </p:sp>
      <p:cxnSp>
        <p:nvCxnSpPr>
          <p:cNvPr id="30" name="직선 연결선 29"/>
          <p:cNvCxnSpPr/>
          <p:nvPr/>
        </p:nvCxnSpPr>
        <p:spPr>
          <a:xfrm>
            <a:off x="1695939" y="4570680"/>
            <a:ext cx="390313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775379" y="2923816"/>
            <a:ext cx="32889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+mn-ea"/>
              </a:rPr>
              <a:t>01 | </a:t>
            </a:r>
            <a:r>
              <a:rPr lang="ko-KR" altLang="en-US" sz="1400" b="1" dirty="0">
                <a:latin typeface="+mn-ea"/>
              </a:rPr>
              <a:t>주제 및 기획의도</a:t>
            </a:r>
            <a:endParaRPr lang="en-US" altLang="ko-KR" sz="1400" b="1" dirty="0">
              <a:latin typeface="+mn-ea"/>
            </a:endParaRPr>
          </a:p>
          <a:p>
            <a:endParaRPr lang="en-US" altLang="ko-KR" sz="1400" b="1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02 | </a:t>
            </a:r>
            <a:r>
              <a:rPr lang="ko-KR" altLang="en-US" sz="1400" b="1" dirty="0">
                <a:latin typeface="+mn-ea"/>
              </a:rPr>
              <a:t>개발환경</a:t>
            </a:r>
            <a:endParaRPr lang="en-US" altLang="ko-KR" sz="1400" b="1" dirty="0">
              <a:latin typeface="+mn-ea"/>
            </a:endParaRPr>
          </a:p>
          <a:p>
            <a:endParaRPr lang="en-US" altLang="ko-KR" sz="1400" b="1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03 | </a:t>
            </a:r>
            <a:r>
              <a:rPr lang="ko-KR" altLang="en-US" sz="1400" b="1" dirty="0">
                <a:latin typeface="+mn-ea"/>
              </a:rPr>
              <a:t>데이터 구조</a:t>
            </a:r>
            <a:endParaRPr lang="en-US" altLang="ko-KR" sz="1400" b="1" dirty="0">
              <a:latin typeface="+mn-ea"/>
            </a:endParaRPr>
          </a:p>
          <a:p>
            <a:endParaRPr lang="en-US" altLang="ko-KR" sz="1400" b="1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04 | </a:t>
            </a:r>
            <a:r>
              <a:rPr lang="ko-KR" altLang="en-US" sz="1400" b="1" dirty="0">
                <a:latin typeface="+mn-ea"/>
              </a:rPr>
              <a:t>주요기능 및 담당업무</a:t>
            </a:r>
            <a:endParaRPr lang="en-US" altLang="ko-KR" sz="1400" b="1" dirty="0">
              <a:latin typeface="+mn-ea"/>
            </a:endParaRPr>
          </a:p>
          <a:p>
            <a:endParaRPr lang="en-US" altLang="ko-KR" sz="1400" b="1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05 | </a:t>
            </a:r>
            <a:r>
              <a:rPr lang="ko-KR" altLang="en-US" sz="1400" b="1" dirty="0" err="1">
                <a:latin typeface="+mn-ea"/>
              </a:rPr>
              <a:t>느낀점</a:t>
            </a:r>
            <a:endParaRPr lang="ko-KR" altLang="en-US" sz="14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37547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848793" y="415636"/>
            <a:ext cx="0" cy="604335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640080" y="1745673"/>
            <a:ext cx="281801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172989" y="490451"/>
            <a:ext cx="7182196" cy="0"/>
          </a:xfrm>
          <a:prstGeom prst="line">
            <a:avLst/>
          </a:prstGeom>
          <a:ln w="412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4172989" y="1487978"/>
            <a:ext cx="718219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01337" y="718537"/>
            <a:ext cx="616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accent2">
                    <a:lumMod val="7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  <a:endParaRPr lang="ko-KR" altLang="en-US" sz="5400" dirty="0">
              <a:solidFill>
                <a:schemeClr val="accent2">
                  <a:lumMod val="75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91719" y="857036"/>
            <a:ext cx="12410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Football</a:t>
            </a:r>
          </a:p>
          <a:p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Matching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32798" y="696827"/>
            <a:ext cx="19623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5">
                    <a:lumMod val="50000"/>
                  </a:schemeClr>
                </a:solidFill>
                <a:latin typeface="HY울릉도M" pitchFamily="18" charset="-127"/>
                <a:ea typeface="HY울릉도M" pitchFamily="18" charset="-127"/>
              </a:rPr>
              <a:t>기획 의도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37804" y="1683364"/>
            <a:ext cx="4294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b="1" dirty="0">
                <a:latin typeface="HY울릉도M" pitchFamily="18" charset="-127"/>
                <a:ea typeface="HY울릉도M" pitchFamily="18" charset="-127"/>
              </a:rPr>
              <a:t>자전거 </a:t>
            </a:r>
            <a:r>
              <a:rPr lang="ko-KR" altLang="en-US" b="1" dirty="0" err="1">
                <a:latin typeface="HY울릉도M" pitchFamily="18" charset="-127"/>
                <a:ea typeface="HY울릉도M" pitchFamily="18" charset="-127"/>
              </a:rPr>
              <a:t>기울기방향등</a:t>
            </a:r>
            <a:endParaRPr lang="en-US" altLang="ko-KR" b="1" dirty="0">
              <a:latin typeface="HY울릉도M" pitchFamily="18" charset="-127"/>
              <a:ea typeface="HY울릉도M" pitchFamily="18" charset="-127"/>
            </a:endParaRPr>
          </a:p>
          <a:p>
            <a:pPr lvl="0"/>
            <a:r>
              <a:rPr lang="en-US" altLang="ko-KR" b="1" dirty="0">
                <a:latin typeface="HY울릉도M" pitchFamily="18" charset="-127"/>
                <a:ea typeface="HY울릉도M" pitchFamily="18" charset="-127"/>
              </a:rPr>
              <a:t>(</a:t>
            </a:r>
            <a:r>
              <a:rPr lang="ko-KR" altLang="en-US" b="1" dirty="0">
                <a:latin typeface="HY울릉도M" pitchFamily="18" charset="-127"/>
                <a:ea typeface="HY울릉도M" pitchFamily="18" charset="-127"/>
              </a:rPr>
              <a:t>학부생 </a:t>
            </a:r>
            <a:r>
              <a:rPr lang="en-US" altLang="ko-KR" b="1" dirty="0">
                <a:latin typeface="HY울릉도M" pitchFamily="18" charset="-127"/>
                <a:ea typeface="HY울릉도M" pitchFamily="18" charset="-127"/>
              </a:rPr>
              <a:t>3</a:t>
            </a:r>
            <a:r>
              <a:rPr lang="ko-KR" altLang="en-US" b="1" dirty="0">
                <a:latin typeface="HY울릉도M" pitchFamily="18" charset="-127"/>
                <a:ea typeface="HY울릉도M" pitchFamily="18" charset="-127"/>
              </a:rPr>
              <a:t>학년 프로젝트</a:t>
            </a:r>
            <a:r>
              <a:rPr lang="en-US" altLang="ko-KR" b="1" dirty="0">
                <a:latin typeface="HY울릉도M" pitchFamily="18" charset="-127"/>
                <a:ea typeface="HY울릉도M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303141" y="2437959"/>
            <a:ext cx="7072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FontTx/>
              <a:buChar char="-"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en-US" altLang="ko-KR" sz="1400" dirty="0" err="1">
                <a:latin typeface="+mn-ea"/>
              </a:rPr>
              <a:t>Aduino</a:t>
            </a:r>
            <a:r>
              <a:rPr lang="en-US" altLang="ko-KR" sz="1400" dirty="0">
                <a:latin typeface="+mn-ea"/>
              </a:rPr>
              <a:t> Sketch</a:t>
            </a:r>
          </a:p>
          <a:p>
            <a:pPr lvl="0"/>
            <a:endParaRPr lang="en-US" altLang="ko-KR" sz="1400" dirty="0"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378351" y="5146619"/>
            <a:ext cx="69216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FontTx/>
              <a:buChar char="-"/>
            </a:pPr>
            <a:r>
              <a:rPr lang="ko-KR" altLang="en-US" sz="1400" b="1" dirty="0">
                <a:latin typeface="+mn-ea"/>
              </a:rPr>
              <a:t>  </a:t>
            </a:r>
            <a:r>
              <a:rPr lang="ko-KR" altLang="en-US" sz="1400" dirty="0">
                <a:latin typeface="+mn-ea"/>
              </a:rPr>
              <a:t>자전거 교통사고의 가장 큰 비율은 </a:t>
            </a:r>
            <a:r>
              <a:rPr lang="ko-KR" altLang="en-US" sz="1400" dirty="0" err="1">
                <a:latin typeface="+mn-ea"/>
              </a:rPr>
              <a:t>차대차</a:t>
            </a:r>
            <a:r>
              <a:rPr lang="en-US" altLang="ko-KR" sz="1400" dirty="0">
                <a:latin typeface="+mn-ea"/>
              </a:rPr>
              <a:t>,</a:t>
            </a:r>
            <a:r>
              <a:rPr lang="ko-KR" altLang="en-US" sz="1400" dirty="0">
                <a:latin typeface="+mn-ea"/>
              </a:rPr>
              <a:t> 그 중에서도 측면 직각충돌이 전체 사고의 </a:t>
            </a:r>
            <a:r>
              <a:rPr lang="en-US" altLang="ko-KR" sz="1400" dirty="0">
                <a:latin typeface="+mn-ea"/>
              </a:rPr>
              <a:t>50%</a:t>
            </a:r>
            <a:r>
              <a:rPr lang="ko-KR" altLang="en-US" sz="1400" dirty="0">
                <a:latin typeface="+mn-ea"/>
              </a:rPr>
              <a:t>가 넘었다</a:t>
            </a:r>
            <a:r>
              <a:rPr lang="en-US" altLang="ko-KR" sz="1400" dirty="0">
                <a:latin typeface="+mn-ea"/>
              </a:rPr>
              <a:t>. </a:t>
            </a:r>
            <a:r>
              <a:rPr lang="ko-KR" altLang="en-US" sz="1400" dirty="0">
                <a:latin typeface="+mn-ea"/>
              </a:rPr>
              <a:t>발생 시각은 해질녘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아침시간대가 월등히 높았으며 이는 다가오는 자전거의 </a:t>
            </a:r>
            <a:r>
              <a:rPr lang="ko-KR" altLang="en-US" sz="1400" b="1" dirty="0">
                <a:latin typeface="+mn-ea"/>
              </a:rPr>
              <a:t>존재유무</a:t>
            </a:r>
            <a:r>
              <a:rPr lang="ko-KR" altLang="en-US" sz="1400" dirty="0">
                <a:latin typeface="+mn-ea"/>
              </a:rPr>
              <a:t>를 몰랐기에 발생했다고 판단했다</a:t>
            </a:r>
            <a:r>
              <a:rPr lang="en-US" altLang="ko-KR" sz="1400" dirty="0">
                <a:latin typeface="+mn-ea"/>
              </a:rPr>
              <a:t>.  </a:t>
            </a:r>
            <a:r>
              <a:rPr lang="ko-KR" altLang="en-US" sz="1400" dirty="0">
                <a:latin typeface="+mn-ea"/>
              </a:rPr>
              <a:t>따라서 존재유무를 확실히 밝혀줄 자전거 기울기 </a:t>
            </a:r>
            <a:r>
              <a:rPr lang="ko-KR" altLang="en-US" sz="1400" dirty="0" err="1">
                <a:latin typeface="+mn-ea"/>
              </a:rPr>
              <a:t>방향등을</a:t>
            </a:r>
            <a:r>
              <a:rPr lang="ko-KR" altLang="en-US" sz="1400" dirty="0">
                <a:latin typeface="+mn-ea"/>
              </a:rPr>
              <a:t> 생각할 수 있었다</a:t>
            </a:r>
            <a:r>
              <a:rPr lang="en-US" altLang="ko-KR" sz="1400" dirty="0">
                <a:latin typeface="+mn-ea"/>
              </a:rPr>
              <a:t>.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01337" y="2998766"/>
            <a:ext cx="1402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02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01337" y="3733034"/>
            <a:ext cx="1582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03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데이터 구조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14037" y="4456934"/>
            <a:ext cx="23599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04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1337" y="2261666"/>
            <a:ext cx="2549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  <a:latin typeface="HY울릉도M" pitchFamily="18" charset="-127"/>
                <a:ea typeface="HY울릉도M" pitchFamily="18" charset="-127"/>
              </a:rPr>
              <a:t>01 | 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HY울릉도M" pitchFamily="18" charset="-127"/>
                <a:ea typeface="HY울릉도M" pitchFamily="18" charset="-127"/>
              </a:rPr>
              <a:t>주제 및 기획 의도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14037" y="5195165"/>
            <a:ext cx="1164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05 | </a:t>
            </a:r>
            <a:r>
              <a:rPr lang="ko-KR" altLang="en-US" sz="1400" dirty="0" err="1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느낀점</a:t>
            </a:r>
            <a:endParaRPr lang="ko-KR" altLang="en-US" sz="1400" dirty="0">
              <a:solidFill>
                <a:schemeClr val="accent1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808893" y="586153"/>
            <a:ext cx="2379784" cy="1031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자전거 기울기 </a:t>
            </a:r>
            <a:endParaRPr lang="en-US" altLang="ko-KR" sz="2000" b="1" dirty="0"/>
          </a:p>
          <a:p>
            <a:pPr algn="ctr"/>
            <a:r>
              <a:rPr lang="ko-KR" altLang="en-US" sz="2000" b="1" dirty="0" err="1"/>
              <a:t>방향등</a:t>
            </a:r>
            <a:endParaRPr lang="ko-KR" altLang="en-US" sz="20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6892CE6-CA12-4F1D-9EB1-E2BFFE74A2B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11769" y="1821208"/>
            <a:ext cx="3316820" cy="323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477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848793" y="415636"/>
            <a:ext cx="0" cy="604335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640080" y="1745673"/>
            <a:ext cx="281801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172989" y="490451"/>
            <a:ext cx="7182196" cy="0"/>
          </a:xfrm>
          <a:prstGeom prst="line">
            <a:avLst/>
          </a:prstGeom>
          <a:ln w="412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4172989" y="1487978"/>
            <a:ext cx="718219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332798" y="696827"/>
            <a:ext cx="19623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5">
                    <a:lumMod val="50000"/>
                  </a:schemeClr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934350"/>
              </p:ext>
            </p:extLst>
          </p:nvPr>
        </p:nvGraphicFramePr>
        <p:xfrm>
          <a:off x="4764469" y="1886262"/>
          <a:ext cx="6247130" cy="3549804"/>
        </p:xfrm>
        <a:graphic>
          <a:graphicData uri="http://schemas.openxmlformats.org/drawingml/2006/table">
            <a:tbl>
              <a:tblPr/>
              <a:tblGrid>
                <a:gridCol w="14768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0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6743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altLang="ko-KR" sz="1400" b="1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latin typeface="+mn-ea"/>
                          <a:ea typeface="+mn-ea"/>
                          <a:cs typeface="Times New Roman"/>
                        </a:rPr>
                        <a:t>프로젝트 기간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39700" algn="ctr" latinLnBrk="1">
                        <a:spcAft>
                          <a:spcPts val="0"/>
                        </a:spcAft>
                      </a:pPr>
                      <a:endParaRPr lang="en-US" sz="14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indent="139700" algn="ctr" latinLnBrk="1">
                        <a:spcAft>
                          <a:spcPts val="0"/>
                        </a:spcAft>
                      </a:pP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2017. 10. 30 ~ 2017. 11. 03 (5</a:t>
                      </a:r>
                      <a:r>
                        <a:rPr lang="ko-KR" altLang="ko-KR" sz="18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일간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sz="1400" kern="100" dirty="0">
                        <a:latin typeface="+mn-ea"/>
                        <a:ea typeface="+mn-ea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806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altLang="ko-KR" sz="1400" b="1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400" b="1" kern="100" dirty="0">
                          <a:latin typeface="+mn-ea"/>
                          <a:ea typeface="+mn-ea"/>
                          <a:cs typeface="Times New Roman"/>
                        </a:rPr>
                        <a:t>개발 인원</a:t>
                      </a:r>
                      <a:endParaRPr lang="ko-KR" sz="1400" b="1" kern="100" dirty="0">
                        <a:latin typeface="+mn-ea"/>
                        <a:ea typeface="+mn-ea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altLang="ko-KR" sz="14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kern="100" dirty="0">
                          <a:latin typeface="+mn-ea"/>
                          <a:ea typeface="+mn-ea"/>
                          <a:cs typeface="Times New Roman"/>
                        </a:rPr>
                        <a:t>1</a:t>
                      </a:r>
                      <a:r>
                        <a:rPr lang="ko-KR" altLang="en-US" sz="1400" kern="100" dirty="0">
                          <a:latin typeface="+mn-ea"/>
                          <a:ea typeface="+mn-ea"/>
                          <a:cs typeface="Times New Roman"/>
                        </a:rPr>
                        <a:t>명</a:t>
                      </a:r>
                      <a:endParaRPr lang="ko-KR" sz="1400" kern="100" dirty="0">
                        <a:latin typeface="+mn-ea"/>
                        <a:ea typeface="+mn-ea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806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altLang="ko-KR" sz="1400" b="1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latin typeface="+mn-ea"/>
                          <a:ea typeface="+mn-ea"/>
                          <a:cs typeface="Times New Roman"/>
                        </a:rPr>
                        <a:t>개발 플랫폼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sz="14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+mn-ea"/>
                          <a:ea typeface="+mn-ea"/>
                          <a:cs typeface="Times New Roman"/>
                        </a:rPr>
                        <a:t>Windows 8</a:t>
                      </a:r>
                      <a:endParaRPr lang="ko-KR" sz="1400" kern="100" dirty="0">
                        <a:latin typeface="+mn-ea"/>
                        <a:ea typeface="+mn-ea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8804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altLang="ko-KR" sz="1400" b="1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latin typeface="+mn-ea"/>
                          <a:ea typeface="+mn-ea"/>
                          <a:cs typeface="Times New Roman"/>
                        </a:rPr>
                        <a:t>개발 툴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sz="14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1400" kern="100" dirty="0" err="1">
                          <a:latin typeface="+mn-ea"/>
                          <a:ea typeface="+mn-ea"/>
                          <a:cs typeface="Times New Roman"/>
                        </a:rPr>
                        <a:t>Aduino</a:t>
                      </a:r>
                      <a:r>
                        <a:rPr lang="en-US" sz="1400" kern="100" dirty="0">
                          <a:latin typeface="+mn-ea"/>
                          <a:ea typeface="+mn-ea"/>
                          <a:cs typeface="Times New Roman"/>
                        </a:rPr>
                        <a:t> Sketch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8804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altLang="ko-KR" sz="1400" b="1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latin typeface="+mn-ea"/>
                          <a:ea typeface="+mn-ea"/>
                          <a:cs typeface="Times New Roman"/>
                        </a:rPr>
                        <a:t>사용언어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sz="14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+mn-ea"/>
                          <a:ea typeface="+mn-ea"/>
                          <a:cs typeface="Times New Roman"/>
                        </a:rPr>
                        <a:t>C </a:t>
                      </a:r>
                      <a:r>
                        <a:rPr lang="ko-KR" altLang="en-US" sz="1400" kern="100" dirty="0">
                          <a:latin typeface="+mn-ea"/>
                          <a:ea typeface="+mn-ea"/>
                          <a:cs typeface="Times New Roman"/>
                        </a:rPr>
                        <a:t>계열</a:t>
                      </a:r>
                      <a:endParaRPr lang="en-US" sz="1400" kern="100" dirty="0">
                        <a:latin typeface="+mn-ea"/>
                        <a:ea typeface="+mn-ea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931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altLang="ko-KR" sz="1400" b="1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latin typeface="+mn-ea"/>
                          <a:ea typeface="+mn-ea"/>
                          <a:cs typeface="Times New Roman"/>
                        </a:rPr>
                        <a:t>사용기술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sz="14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400" kern="100" dirty="0">
                          <a:latin typeface="+mn-ea"/>
                          <a:ea typeface="+mn-ea"/>
                          <a:cs typeface="Times New Roman"/>
                        </a:rPr>
                        <a:t>블루투스</a:t>
                      </a:r>
                      <a:r>
                        <a:rPr lang="en-US" altLang="ko-KR" sz="1400" kern="100" dirty="0">
                          <a:latin typeface="+mn-ea"/>
                          <a:ea typeface="+mn-ea"/>
                          <a:cs typeface="Times New Roman"/>
                        </a:rPr>
                        <a:t>, </a:t>
                      </a:r>
                      <a:r>
                        <a:rPr lang="ko-KR" altLang="en-US" sz="1400" kern="100" dirty="0">
                          <a:latin typeface="+mn-ea"/>
                          <a:ea typeface="+mn-ea"/>
                          <a:cs typeface="Times New Roman"/>
                        </a:rPr>
                        <a:t>압력센서</a:t>
                      </a:r>
                      <a:r>
                        <a:rPr lang="en-US" altLang="ko-KR" sz="1400" kern="100" dirty="0">
                          <a:latin typeface="+mn-ea"/>
                          <a:ea typeface="+mn-ea"/>
                          <a:cs typeface="Times New Roman"/>
                        </a:rPr>
                        <a:t>, </a:t>
                      </a:r>
                      <a:r>
                        <a:rPr lang="ko-KR" altLang="en-US" sz="1400" kern="100" dirty="0">
                          <a:latin typeface="+mn-ea"/>
                          <a:ea typeface="+mn-ea"/>
                          <a:cs typeface="Times New Roman"/>
                        </a:rPr>
                        <a:t>기울기 스위치</a:t>
                      </a:r>
                      <a:endParaRPr lang="en-US" sz="1400" kern="100" dirty="0">
                        <a:latin typeface="+mn-ea"/>
                        <a:ea typeface="+mn-ea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901337" y="2998766"/>
            <a:ext cx="1752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02 | </a:t>
            </a:r>
            <a:r>
              <a:rPr lang="ko-KR" altLang="en-US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1337" y="3733034"/>
            <a:ext cx="1582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03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데이터 구조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14037" y="4456934"/>
            <a:ext cx="23599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04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01337" y="2261666"/>
            <a:ext cx="2060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01 | </a:t>
            </a:r>
            <a:r>
              <a:rPr lang="ko-KR" altLang="en-US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주제 및 기획 의도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14037" y="5195165"/>
            <a:ext cx="1164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05 | </a:t>
            </a:r>
            <a:r>
              <a:rPr lang="ko-KR" altLang="en-US" sz="1400" dirty="0" err="1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느낀점</a:t>
            </a:r>
            <a:endParaRPr lang="ko-KR" altLang="en-US" sz="1400" dirty="0">
              <a:solidFill>
                <a:schemeClr val="accent1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A47E82B-A370-410F-B35E-E3A8A9A1CE58}"/>
              </a:ext>
            </a:extLst>
          </p:cNvPr>
          <p:cNvSpPr/>
          <p:nvPr/>
        </p:nvSpPr>
        <p:spPr>
          <a:xfrm>
            <a:off x="808893" y="586153"/>
            <a:ext cx="2379784" cy="1031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자전거 기울기 </a:t>
            </a:r>
            <a:endParaRPr lang="en-US" altLang="ko-KR" sz="2000" b="1" dirty="0"/>
          </a:p>
          <a:p>
            <a:pPr algn="ctr"/>
            <a:r>
              <a:rPr lang="ko-KR" altLang="en-US" sz="2000" b="1" dirty="0" err="1"/>
              <a:t>방향등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23573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848793" y="415636"/>
            <a:ext cx="0" cy="604335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640080" y="1745673"/>
            <a:ext cx="281801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172989" y="490451"/>
            <a:ext cx="7182196" cy="0"/>
          </a:xfrm>
          <a:prstGeom prst="line">
            <a:avLst/>
          </a:prstGeom>
          <a:ln w="412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4172989" y="1487978"/>
            <a:ext cx="718219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332798" y="696827"/>
            <a:ext cx="19623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5">
                    <a:lumMod val="50000"/>
                  </a:schemeClr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01337" y="2998766"/>
            <a:ext cx="1752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02 | </a:t>
            </a:r>
            <a:r>
              <a:rPr lang="ko-KR" altLang="en-US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1337" y="3733034"/>
            <a:ext cx="1582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03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데이터 구조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14037" y="4456934"/>
            <a:ext cx="23599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04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01337" y="2261666"/>
            <a:ext cx="2060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01 | </a:t>
            </a:r>
            <a:r>
              <a:rPr lang="ko-KR" altLang="en-US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주제 및 기획 의도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14037" y="5195165"/>
            <a:ext cx="1164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05 | </a:t>
            </a:r>
            <a:r>
              <a:rPr lang="ko-KR" altLang="en-US" sz="1400" dirty="0" err="1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느낀점</a:t>
            </a:r>
            <a:endParaRPr lang="ko-KR" altLang="en-US" sz="1400" dirty="0">
              <a:solidFill>
                <a:schemeClr val="accent1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A47E82B-A370-410F-B35E-E3A8A9A1CE58}"/>
              </a:ext>
            </a:extLst>
          </p:cNvPr>
          <p:cNvSpPr/>
          <p:nvPr/>
        </p:nvSpPr>
        <p:spPr>
          <a:xfrm>
            <a:off x="808893" y="586153"/>
            <a:ext cx="2379784" cy="1031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자전거 기울기 </a:t>
            </a:r>
            <a:endParaRPr lang="en-US" altLang="ko-KR" sz="2000" b="1" dirty="0"/>
          </a:p>
          <a:p>
            <a:pPr algn="ctr"/>
            <a:r>
              <a:rPr lang="ko-KR" altLang="en-US" sz="2000" b="1" dirty="0" err="1"/>
              <a:t>방향등</a:t>
            </a:r>
            <a:endParaRPr lang="ko-KR" altLang="en-US" sz="2000" b="1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F9BC3F42-93E9-4C1E-818C-4425A8E07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136881024" descr="EMB00003f5c7296">
            <a:extLst>
              <a:ext uri="{FF2B5EF4-FFF2-40B4-BE49-F238E27FC236}">
                <a16:creationId xmlns:a16="http://schemas.microsoft.com/office/drawing/2014/main" id="{20A781CF-6760-4A53-8FF2-330034F56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349" y="1831408"/>
            <a:ext cx="3839537" cy="205287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1967EA5-CC7A-453B-A687-403E5CFC4B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165711"/>
              </p:ext>
            </p:extLst>
          </p:nvPr>
        </p:nvGraphicFramePr>
        <p:xfrm>
          <a:off x="4156631" y="4456934"/>
          <a:ext cx="7198554" cy="2074068"/>
        </p:xfrm>
        <a:graphic>
          <a:graphicData uri="http://schemas.openxmlformats.org/drawingml/2006/table">
            <a:tbl>
              <a:tblPr/>
              <a:tblGrid>
                <a:gridCol w="71985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468">
                <a:tc>
                  <a:txBody>
                    <a:bodyPr/>
                    <a:lstStyle/>
                    <a:p>
                      <a:pPr indent="139700" algn="ctr" latinLnBrk="1"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latin typeface="Abadi" panose="020B0604020202020204" pitchFamily="34" charset="0"/>
                          <a:ea typeface="+mn-ea"/>
                          <a:cs typeface="Times New Roman"/>
                        </a:rPr>
                        <a:t>센서 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2943">
                <a:tc>
                  <a:txBody>
                    <a:bodyPr/>
                    <a:lstStyle/>
                    <a:p>
                      <a:endParaRPr lang="en-US" altLang="ko-KR" sz="500" dirty="0">
                        <a:latin typeface="Abadi" panose="020B0604020202020204" pitchFamily="34" charset="0"/>
                        <a:ea typeface="+mn-ea"/>
                      </a:endParaRPr>
                    </a:p>
                    <a:p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SW-200D 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기울기 스위치는 듀얼 볼 타입의 </a:t>
                      </a:r>
                      <a:r>
                        <a:rPr lang="ko-KR" altLang="en-US" sz="1500" dirty="0" err="1">
                          <a:latin typeface="Abadi" panose="020B0604020202020204" pitchFamily="34" charset="0"/>
                          <a:ea typeface="+mn-ea"/>
                        </a:rPr>
                        <a:t>틸트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 </a:t>
                      </a:r>
                      <a:r>
                        <a:rPr lang="ko-KR" altLang="en-US" sz="1500" dirty="0" err="1">
                          <a:latin typeface="Abadi" panose="020B0604020202020204" pitchFamily="34" charset="0"/>
                          <a:ea typeface="+mn-ea"/>
                        </a:rPr>
                        <a:t>센시티브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 트리거 스위치이며 </a:t>
                      </a:r>
                      <a:r>
                        <a:rPr lang="ko-KR" altLang="en-US" sz="1500" b="1" dirty="0">
                          <a:latin typeface="Abadi" panose="020B0604020202020204" pitchFamily="34" charset="0"/>
                          <a:ea typeface="+mn-ea"/>
                        </a:rPr>
                        <a:t>단방향 스위치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이다</a:t>
                      </a:r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. 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전도성 단자</a:t>
                      </a:r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(A)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에 </a:t>
                      </a:r>
                      <a:r>
                        <a:rPr lang="en-US" altLang="ko-KR" sz="1500" b="1" dirty="0">
                          <a:latin typeface="Abadi" panose="020B0604020202020204" pitchFamily="34" charset="0"/>
                          <a:ea typeface="+mn-ea"/>
                        </a:rPr>
                        <a:t>15°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이상 기울어지면 회로 </a:t>
                      </a:r>
                      <a:r>
                        <a:rPr lang="en-US" altLang="ko-KR" sz="1500" b="1" dirty="0">
                          <a:latin typeface="Abadi" panose="020B0604020202020204" pitchFamily="34" charset="0"/>
                          <a:ea typeface="+mn-ea"/>
                        </a:rPr>
                        <a:t>ON</a:t>
                      </a:r>
                      <a:r>
                        <a:rPr lang="ko-KR" altLang="en-US" sz="1500" b="1" dirty="0">
                          <a:latin typeface="Abadi" panose="020B0604020202020204" pitchFamily="34" charset="0"/>
                          <a:ea typeface="+mn-ea"/>
                        </a:rPr>
                        <a:t>상태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가 되고</a:t>
                      </a:r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, 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금도금 된 핀 끝</a:t>
                      </a:r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(C)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에 </a:t>
                      </a:r>
                      <a:r>
                        <a:rPr lang="en-US" altLang="ko-KR" sz="1500" dirty="0" err="1">
                          <a:latin typeface="Abadi" panose="020B0604020202020204" pitchFamily="34" charset="0"/>
                          <a:ea typeface="+mn-ea"/>
                        </a:rPr>
                        <a:t>RollBall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이 </a:t>
                      </a:r>
                      <a:r>
                        <a:rPr lang="ko-KR" altLang="en-US" sz="1500" b="1" dirty="0">
                          <a:latin typeface="Abadi" panose="020B0604020202020204" pitchFamily="34" charset="0"/>
                          <a:ea typeface="+mn-ea"/>
                        </a:rPr>
                        <a:t>접촉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할 시에는 회로 </a:t>
                      </a:r>
                      <a:r>
                        <a:rPr lang="en-US" altLang="ko-KR" sz="1500" b="1" dirty="0">
                          <a:latin typeface="Abadi" panose="020B0604020202020204" pitchFamily="34" charset="0"/>
                          <a:ea typeface="+mn-ea"/>
                        </a:rPr>
                        <a:t>OFF</a:t>
                      </a:r>
                      <a:r>
                        <a:rPr lang="ko-KR" altLang="en-US" sz="1500" b="1" dirty="0">
                          <a:latin typeface="Abadi" panose="020B0604020202020204" pitchFamily="34" charset="0"/>
                          <a:ea typeface="+mn-ea"/>
                        </a:rPr>
                        <a:t>상태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가 된다</a:t>
                      </a:r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. 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정상적인 스위치의 수명은 </a:t>
                      </a:r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10,000 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사이클에 이르고</a:t>
                      </a:r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, 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스위치가 간단하고 회로 설계가 간단하고 경제적인 가격이다</a:t>
                      </a:r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.</a:t>
                      </a:r>
                    </a:p>
                    <a:p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본 프로젝트에서는 좌우 양방향을 감지할 수 있도록 </a:t>
                      </a:r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SW-200D 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기울기 스위치를 </a:t>
                      </a:r>
                      <a:endParaRPr lang="en-US" altLang="ko-KR" sz="1500" dirty="0">
                        <a:latin typeface="Abadi" panose="020B0604020202020204" pitchFamily="34" charset="0"/>
                        <a:ea typeface="+mn-ea"/>
                      </a:endParaRPr>
                    </a:p>
                    <a:p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2</a:t>
                      </a:r>
                      <a:r>
                        <a:rPr lang="ko-KR" altLang="en-US" sz="1500" dirty="0">
                          <a:latin typeface="Abadi" panose="020B0604020202020204" pitchFamily="34" charset="0"/>
                          <a:ea typeface="+mn-ea"/>
                        </a:rPr>
                        <a:t>개 사용하여 각각 방향을 달리하여 좌우 양방향 기울임을 알 수 있도록 하였다</a:t>
                      </a:r>
                      <a:r>
                        <a:rPr lang="en-US" altLang="ko-KR" sz="1500" dirty="0">
                          <a:latin typeface="Abadi" panose="020B0604020202020204" pitchFamily="34" charset="0"/>
                          <a:ea typeface="+mn-ea"/>
                        </a:rPr>
                        <a:t>.</a:t>
                      </a:r>
                    </a:p>
                    <a:p>
                      <a:endParaRPr lang="en-US" altLang="ko-KR" sz="500" dirty="0">
                        <a:latin typeface="Abadi" panose="020B0604020202020204" pitchFamily="34" charset="0"/>
                        <a:ea typeface="+mn-e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B4CB359-E7E1-41CF-90CF-53B8019E2CEC}"/>
              </a:ext>
            </a:extLst>
          </p:cNvPr>
          <p:cNvSpPr txBox="1"/>
          <p:nvPr/>
        </p:nvSpPr>
        <p:spPr>
          <a:xfrm>
            <a:off x="4172989" y="1795313"/>
            <a:ext cx="3043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SW-200D </a:t>
            </a:r>
            <a:r>
              <a:rPr lang="ko-KR" altLang="en-US" b="1" dirty="0">
                <a:latin typeface="+mj-ea"/>
                <a:ea typeface="+mj-ea"/>
              </a:rPr>
              <a:t>기울기 스위치</a:t>
            </a:r>
            <a:endParaRPr lang="ko-KR" altLang="en-US" b="1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02385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848793" y="415636"/>
            <a:ext cx="0" cy="604335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640080" y="1745673"/>
            <a:ext cx="281801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172989" y="490451"/>
            <a:ext cx="7182196" cy="0"/>
          </a:xfrm>
          <a:prstGeom prst="line">
            <a:avLst/>
          </a:prstGeom>
          <a:ln w="412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4172989" y="1487978"/>
            <a:ext cx="718219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332798" y="696827"/>
            <a:ext cx="19623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5">
                    <a:lumMod val="50000"/>
                  </a:schemeClr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01337" y="2998766"/>
            <a:ext cx="1752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02 | </a:t>
            </a:r>
            <a:r>
              <a:rPr lang="ko-KR" altLang="en-US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1337" y="3733034"/>
            <a:ext cx="1582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03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데이터 구조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14037" y="4456934"/>
            <a:ext cx="23599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04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01337" y="2261666"/>
            <a:ext cx="2060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01 | </a:t>
            </a:r>
            <a:r>
              <a:rPr lang="ko-KR" altLang="en-US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주제 및 기획 의도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14037" y="5195165"/>
            <a:ext cx="1164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05 | </a:t>
            </a:r>
            <a:r>
              <a:rPr lang="ko-KR" altLang="en-US" sz="1400" dirty="0" err="1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느낀점</a:t>
            </a:r>
            <a:endParaRPr lang="ko-KR" altLang="en-US" sz="1400" dirty="0">
              <a:solidFill>
                <a:schemeClr val="accent1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A47E82B-A370-410F-B35E-E3A8A9A1CE58}"/>
              </a:ext>
            </a:extLst>
          </p:cNvPr>
          <p:cNvSpPr/>
          <p:nvPr/>
        </p:nvSpPr>
        <p:spPr>
          <a:xfrm>
            <a:off x="808893" y="586153"/>
            <a:ext cx="2379784" cy="1031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자전거 기울기 </a:t>
            </a:r>
            <a:endParaRPr lang="en-US" altLang="ko-KR" sz="2000" b="1" dirty="0"/>
          </a:p>
          <a:p>
            <a:pPr algn="ctr"/>
            <a:r>
              <a:rPr lang="ko-KR" altLang="en-US" sz="2000" b="1" dirty="0" err="1"/>
              <a:t>방향등</a:t>
            </a:r>
            <a:endParaRPr lang="ko-KR" altLang="en-US" sz="2000" b="1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F9BC3F42-93E9-4C1E-818C-4425A8E07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1967EA5-CC7A-453B-A687-403E5CFC4B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4362"/>
              </p:ext>
            </p:extLst>
          </p:nvPr>
        </p:nvGraphicFramePr>
        <p:xfrm>
          <a:off x="4156631" y="4456934"/>
          <a:ext cx="7198554" cy="1967388"/>
        </p:xfrm>
        <a:graphic>
          <a:graphicData uri="http://schemas.openxmlformats.org/drawingml/2006/table">
            <a:tbl>
              <a:tblPr/>
              <a:tblGrid>
                <a:gridCol w="71985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468">
                <a:tc>
                  <a:txBody>
                    <a:bodyPr/>
                    <a:lstStyle/>
                    <a:p>
                      <a:pPr indent="139700" algn="ctr" latinLnBrk="1"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latin typeface="+mn-ea"/>
                          <a:ea typeface="+mn-ea"/>
                          <a:cs typeface="Times New Roman"/>
                        </a:rPr>
                        <a:t>센서 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29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본 시스템에 활용된 압력 센서인 </a:t>
                      </a:r>
                      <a:r>
                        <a:rPr lang="en-US" altLang="ko-KR" sz="15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InterLink</a:t>
                      </a: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사의 </a:t>
                      </a:r>
                      <a:r>
                        <a:rPr lang="en-US" altLang="ko-KR" sz="15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FSR-406</a:t>
                      </a: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을 사용하였다</a:t>
                      </a:r>
                      <a:r>
                        <a:rPr lang="en-US" altLang="ko-KR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센서의 동</a:t>
                      </a:r>
                      <a:endParaRPr lang="en-US" altLang="ko-KR" sz="15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5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작원리는</a:t>
                      </a: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누르는 </a:t>
                      </a:r>
                      <a:r>
                        <a:rPr lang="ko-KR" altLang="en-US" sz="15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힘의 강도</a:t>
                      </a: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에 따른 </a:t>
                      </a:r>
                      <a:r>
                        <a:rPr lang="ko-KR" altLang="en-US" sz="150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저항 값의 변화</a:t>
                      </a: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를 측정하는 원리이다</a:t>
                      </a:r>
                      <a:r>
                        <a:rPr lang="en-US" altLang="ko-KR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이를 통해</a:t>
                      </a:r>
                      <a:endParaRPr lang="en-US" altLang="ko-KR" sz="15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5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압력의 유</a:t>
                      </a:r>
                      <a:r>
                        <a:rPr lang="en-US" altLang="ko-KR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무와 크기를 측정할 수 있고 </a:t>
                      </a:r>
                      <a:r>
                        <a:rPr lang="en-US" altLang="ko-KR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sensitivity</a:t>
                      </a: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는 </a:t>
                      </a:r>
                      <a:r>
                        <a:rPr lang="en-US" altLang="ko-KR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1~10Kg</a:t>
                      </a: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까지의 무게를 </a:t>
                      </a:r>
                      <a:r>
                        <a:rPr lang="ko-KR" altLang="en-US" sz="15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압력으</a:t>
                      </a:r>
                      <a:endParaRPr lang="en-US" altLang="ko-KR" sz="15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5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로</a:t>
                      </a:r>
                      <a:r>
                        <a:rPr lang="ko-KR" altLang="en-US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표현이 가능하다</a:t>
                      </a:r>
                      <a:r>
                        <a:rPr lang="en-US" altLang="ko-KR" sz="15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B4CB359-E7E1-41CF-90CF-53B8019E2CEC}"/>
              </a:ext>
            </a:extLst>
          </p:cNvPr>
          <p:cNvSpPr txBox="1"/>
          <p:nvPr/>
        </p:nvSpPr>
        <p:spPr>
          <a:xfrm>
            <a:off x="4172989" y="1795313"/>
            <a:ext cx="22992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FSR-406 </a:t>
            </a:r>
            <a:r>
              <a:rPr lang="ko-KR" altLang="en-US" sz="2000" b="1" dirty="0"/>
              <a:t>압력센서</a:t>
            </a:r>
            <a:endParaRPr lang="ko-KR" altLang="en-US" sz="2000" b="1" dirty="0">
              <a:solidFill>
                <a:schemeClr val="accent2"/>
              </a:solidFill>
            </a:endParaRPr>
          </a:p>
        </p:txBody>
      </p:sp>
      <p:pic>
        <p:nvPicPr>
          <p:cNvPr id="4104" name="Picture 8" descr="FSR-406ì ëí ì´ë¯¸ì§ ê²ìê²°ê³¼">
            <a:extLst>
              <a:ext uri="{FF2B5EF4-FFF2-40B4-BE49-F238E27FC236}">
                <a16:creationId xmlns:a16="http://schemas.microsoft.com/office/drawing/2014/main" id="{A435D4B2-1096-4BA9-9C8B-7E59A3F240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350" y="1745672"/>
            <a:ext cx="4074314" cy="249551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654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848793" y="415636"/>
            <a:ext cx="0" cy="604335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640080" y="1745673"/>
            <a:ext cx="281801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172989" y="490451"/>
            <a:ext cx="7182196" cy="0"/>
          </a:xfrm>
          <a:prstGeom prst="line">
            <a:avLst/>
          </a:prstGeom>
          <a:ln w="412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4172989" y="1487978"/>
            <a:ext cx="718219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332798" y="696827"/>
            <a:ext cx="23727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5">
                    <a:lumMod val="50000"/>
                  </a:schemeClr>
                </a:solidFill>
                <a:latin typeface="HY울릉도M" pitchFamily="18" charset="-127"/>
                <a:ea typeface="HY울릉도M" pitchFamily="18" charset="-127"/>
              </a:rPr>
              <a:t>데이터 구조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01337" y="2998766"/>
            <a:ext cx="1402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02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01337" y="3733034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03 | </a:t>
            </a:r>
            <a:r>
              <a:rPr lang="ko-KR" altLang="en-US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데이터 구조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14037" y="4456934"/>
            <a:ext cx="23599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04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14037" y="5195165"/>
            <a:ext cx="1164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05 | </a:t>
            </a:r>
            <a:r>
              <a:rPr lang="ko-KR" altLang="en-US" sz="1400" dirty="0" err="1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느낀점</a:t>
            </a:r>
            <a:endParaRPr lang="ko-KR" altLang="en-US" sz="1400" dirty="0">
              <a:solidFill>
                <a:schemeClr val="accent1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01337" y="2261666"/>
            <a:ext cx="2060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01 | </a:t>
            </a:r>
            <a:r>
              <a:rPr lang="ko-KR" altLang="en-US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주제 및 기획 의도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1B48B4F-C7D5-4DF4-AAF7-E7D3067B802C}"/>
              </a:ext>
            </a:extLst>
          </p:cNvPr>
          <p:cNvSpPr/>
          <p:nvPr/>
        </p:nvSpPr>
        <p:spPr>
          <a:xfrm>
            <a:off x="808893" y="586153"/>
            <a:ext cx="2379784" cy="1031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자전거 기울기 </a:t>
            </a:r>
            <a:endParaRPr lang="en-US" altLang="ko-KR" sz="2000" b="1" dirty="0"/>
          </a:p>
          <a:p>
            <a:pPr algn="ctr"/>
            <a:r>
              <a:rPr lang="ko-KR" altLang="en-US" sz="2000" b="1" dirty="0" err="1"/>
              <a:t>방향등</a:t>
            </a:r>
            <a:endParaRPr lang="ko-KR" altLang="en-US" sz="2000" b="1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65FE6443-3A73-4162-A6B9-132AA2FDEA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135502048" descr="EMB00003f5c7297">
            <a:extLst>
              <a:ext uri="{FF2B5EF4-FFF2-40B4-BE49-F238E27FC236}">
                <a16:creationId xmlns:a16="http://schemas.microsoft.com/office/drawing/2014/main" id="{EB0EC0F6-45AA-46B3-A7A3-5A97006BE2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4940" y="1890582"/>
            <a:ext cx="7535397" cy="4270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5386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848793" y="415636"/>
            <a:ext cx="0" cy="604335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640080" y="1745673"/>
            <a:ext cx="281801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172989" y="490451"/>
            <a:ext cx="7182196" cy="0"/>
          </a:xfrm>
          <a:prstGeom prst="line">
            <a:avLst/>
          </a:prstGeom>
          <a:ln w="412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4172989" y="1487978"/>
            <a:ext cx="718219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156630" y="688438"/>
            <a:ext cx="4150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5">
                    <a:lumMod val="50000"/>
                  </a:schemeClr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200120" y="1555745"/>
            <a:ext cx="1168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프로토타입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모형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01337" y="2998766"/>
            <a:ext cx="1402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02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01337" y="3733034"/>
            <a:ext cx="1582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D9BD5"/>
                </a:solidFill>
                <a:latin typeface="HY울릉도M" pitchFamily="18" charset="-127"/>
                <a:ea typeface="HY울릉도M" pitchFamily="18" charset="-127"/>
              </a:rPr>
              <a:t>03 | </a:t>
            </a:r>
            <a:r>
              <a:rPr lang="ko-KR" altLang="en-US" sz="1400" dirty="0">
                <a:solidFill>
                  <a:srgbClr val="5D9BD5"/>
                </a:solidFill>
                <a:latin typeface="HY울릉도M" pitchFamily="18" charset="-127"/>
                <a:ea typeface="HY울릉도M" pitchFamily="18" charset="-127"/>
              </a:rPr>
              <a:t>데이터 구조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14037" y="5195165"/>
            <a:ext cx="1164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05 | </a:t>
            </a:r>
            <a:r>
              <a:rPr lang="ko-KR" altLang="en-US" sz="1400" dirty="0" err="1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느낀점</a:t>
            </a:r>
            <a:endParaRPr lang="ko-KR" altLang="en-US" sz="1400" dirty="0">
              <a:solidFill>
                <a:schemeClr val="accent1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01337" y="2261666"/>
            <a:ext cx="2060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01 | </a:t>
            </a:r>
            <a:r>
              <a:rPr lang="ko-KR" altLang="en-US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주제 및 기획 의도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14037" y="4456934"/>
            <a:ext cx="2983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04 | </a:t>
            </a:r>
            <a:r>
              <a:rPr lang="ko-KR" altLang="en-US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64AA92D-A0FE-4E28-B849-0FBDC9325E54}"/>
              </a:ext>
            </a:extLst>
          </p:cNvPr>
          <p:cNvSpPr/>
          <p:nvPr/>
        </p:nvSpPr>
        <p:spPr>
          <a:xfrm>
            <a:off x="808893" y="586153"/>
            <a:ext cx="2379784" cy="1031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자전거 기울기 </a:t>
            </a:r>
            <a:endParaRPr lang="en-US" altLang="ko-KR" sz="2000" b="1" dirty="0"/>
          </a:p>
          <a:p>
            <a:pPr algn="ctr"/>
            <a:r>
              <a:rPr lang="ko-KR" altLang="en-US" sz="2000" b="1" dirty="0" err="1"/>
              <a:t>방향등</a:t>
            </a:r>
            <a:endParaRPr lang="ko-KR" altLang="en-US" sz="20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07EF20B-9C7F-4F2F-98EC-A619838A84A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04623" y="1665868"/>
            <a:ext cx="2368789" cy="248158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F03FDEA-7DDD-409B-91FC-0A5F3F9E169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00457" y="1575043"/>
            <a:ext cx="2191707" cy="2545922"/>
          </a:xfrm>
          <a:prstGeom prst="rect">
            <a:avLst/>
          </a:prstGeom>
        </p:spPr>
      </p:pic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61967EA5-CC7A-453B-A687-403E5CFC4B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994362"/>
              </p:ext>
            </p:extLst>
          </p:nvPr>
        </p:nvGraphicFramePr>
        <p:xfrm>
          <a:off x="4156631" y="4456934"/>
          <a:ext cx="7198554" cy="1616868"/>
        </p:xfrm>
        <a:graphic>
          <a:graphicData uri="http://schemas.openxmlformats.org/drawingml/2006/table">
            <a:tbl>
              <a:tblPr/>
              <a:tblGrid>
                <a:gridCol w="71985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1468">
                <a:tc>
                  <a:txBody>
                    <a:bodyPr/>
                    <a:lstStyle/>
                    <a:p>
                      <a:pPr indent="139700" algn="ctr" latinLnBrk="1"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latin typeface="+mn-ea"/>
                          <a:ea typeface="+mn-ea"/>
                          <a:cs typeface="Times New Roman"/>
                        </a:rPr>
                        <a:t>센서 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29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5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각각의 단위 테스트를 진행하는 모습이다</a:t>
                      </a:r>
                      <a:r>
                        <a:rPr lang="en-US" altLang="ko-KR" sz="1500" kern="100" dirty="0">
                          <a:latin typeface="+mn-ea"/>
                          <a:ea typeface="+mn-ea"/>
                          <a:cs typeface="Times New Roman"/>
                        </a:rPr>
                        <a:t>. </a:t>
                      </a: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좌측의 기울기 센서를 장착한 보드가 기</a:t>
                      </a:r>
                      <a:endParaRPr lang="en-US" altLang="ko-KR" sz="15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5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울기가 </a:t>
                      </a:r>
                      <a:r>
                        <a:rPr lang="ko-KR" altLang="en-US" sz="1500" kern="100" dirty="0" err="1">
                          <a:latin typeface="+mn-ea"/>
                          <a:ea typeface="+mn-ea"/>
                          <a:cs typeface="Times New Roman"/>
                        </a:rPr>
                        <a:t>기울때</a:t>
                      </a: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 점등하는 모습을 확인할 수 있고</a:t>
                      </a:r>
                      <a:r>
                        <a:rPr lang="en-US" altLang="ko-KR" sz="1500" kern="100" dirty="0">
                          <a:latin typeface="+mn-ea"/>
                          <a:ea typeface="+mn-ea"/>
                          <a:cs typeface="Times New Roman"/>
                        </a:rPr>
                        <a:t>, </a:t>
                      </a: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우측의 네모난 압력센서에 압력을</a:t>
                      </a:r>
                      <a:endParaRPr lang="en-US" altLang="ko-KR" sz="15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5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가할 때 점등되는 모습을 테스트 하였다</a:t>
                      </a:r>
                      <a:r>
                        <a:rPr lang="en-US" altLang="ko-KR" sz="1500" kern="100" dirty="0">
                          <a:latin typeface="+mn-ea"/>
                          <a:ea typeface="+mn-ea"/>
                          <a:cs typeface="Times New Roman"/>
                        </a:rPr>
                        <a:t>.</a:t>
                      </a: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 </a:t>
                      </a:r>
                      <a:endParaRPr lang="en-US" altLang="ko-KR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altLang="ko-KR" sz="1500" dirty="0">
                        <a:latin typeface="한양신명조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6640285" y="4136571"/>
            <a:ext cx="15566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>
                <a:solidFill>
                  <a:schemeClr val="bg2">
                    <a:lumMod val="50000"/>
                  </a:schemeClr>
                </a:solidFill>
              </a:rPr>
              <a:t>&lt;master&gt;</a:t>
            </a:r>
            <a:endParaRPr lang="ko-KR" altLang="en-US" sz="15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448799" y="4136570"/>
            <a:ext cx="15566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>
                <a:solidFill>
                  <a:schemeClr val="bg2">
                    <a:lumMod val="50000"/>
                  </a:schemeClr>
                </a:solidFill>
              </a:rPr>
              <a:t>&lt;slave&gt;</a:t>
            </a:r>
            <a:endParaRPr lang="ko-KR" altLang="en-US" sz="15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959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848793" y="415636"/>
            <a:ext cx="0" cy="604335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640080" y="1745673"/>
            <a:ext cx="281801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172989" y="490451"/>
            <a:ext cx="7182196" cy="0"/>
          </a:xfrm>
          <a:prstGeom prst="line">
            <a:avLst/>
          </a:prstGeom>
          <a:ln w="412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4172989" y="1487978"/>
            <a:ext cx="718219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156630" y="688438"/>
            <a:ext cx="4150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5">
                    <a:lumMod val="50000"/>
                  </a:schemeClr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1337" y="2998766"/>
            <a:ext cx="1402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02 | </a:t>
            </a:r>
            <a:r>
              <a:rPr lang="ko-KR" altLang="en-US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개발 환경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01337" y="3733034"/>
            <a:ext cx="1582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D9BD5"/>
                </a:solidFill>
                <a:latin typeface="HY울릉도M" pitchFamily="18" charset="-127"/>
                <a:ea typeface="HY울릉도M" pitchFamily="18" charset="-127"/>
              </a:rPr>
              <a:t>03 | </a:t>
            </a:r>
            <a:r>
              <a:rPr lang="ko-KR" altLang="en-US" sz="1400" dirty="0">
                <a:solidFill>
                  <a:srgbClr val="5D9BD5"/>
                </a:solidFill>
                <a:latin typeface="HY울릉도M" pitchFamily="18" charset="-127"/>
                <a:ea typeface="HY울릉도M" pitchFamily="18" charset="-127"/>
              </a:rPr>
              <a:t>데이터 구조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14037" y="5195165"/>
            <a:ext cx="1164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05 | </a:t>
            </a:r>
            <a:r>
              <a:rPr lang="ko-KR" altLang="en-US" sz="1400" dirty="0" err="1">
                <a:solidFill>
                  <a:schemeClr val="accent1"/>
                </a:solidFill>
                <a:latin typeface="HY울릉도M" pitchFamily="18" charset="-127"/>
                <a:ea typeface="HY울릉도M" pitchFamily="18" charset="-127"/>
              </a:rPr>
              <a:t>느낀점</a:t>
            </a:r>
            <a:endParaRPr lang="ko-KR" altLang="en-US" sz="1400" dirty="0">
              <a:solidFill>
                <a:schemeClr val="accent1"/>
              </a:solidFill>
              <a:latin typeface="HY울릉도M" pitchFamily="18" charset="-127"/>
              <a:ea typeface="HY울릉도M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01337" y="2261666"/>
            <a:ext cx="2060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01 | </a:t>
            </a:r>
            <a:r>
              <a:rPr lang="ko-KR" altLang="en-US" sz="1400" dirty="0">
                <a:solidFill>
                  <a:srgbClr val="5B9BD5"/>
                </a:solidFill>
                <a:latin typeface="HY울릉도M" pitchFamily="18" charset="-127"/>
                <a:ea typeface="HY울릉도M" pitchFamily="18" charset="-127"/>
              </a:rPr>
              <a:t>주제 및 기획 의도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14037" y="4456934"/>
            <a:ext cx="2983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04 | </a:t>
            </a:r>
            <a:r>
              <a:rPr lang="ko-KR" altLang="en-US" b="1" dirty="0">
                <a:solidFill>
                  <a:schemeClr val="accent5">
                    <a:lumMod val="75000"/>
                  </a:schemeClr>
                </a:solidFill>
                <a:latin typeface="HY울릉도M" pitchFamily="18" charset="-127"/>
                <a:ea typeface="HY울릉도M" pitchFamily="18" charset="-127"/>
              </a:rPr>
              <a:t>주요기능 및 담당업무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07636A5-7812-45B3-B3E1-116355FE44AD}"/>
              </a:ext>
            </a:extLst>
          </p:cNvPr>
          <p:cNvSpPr/>
          <p:nvPr/>
        </p:nvSpPr>
        <p:spPr>
          <a:xfrm>
            <a:off x="808893" y="586153"/>
            <a:ext cx="2379784" cy="1031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자전거 기울기 </a:t>
            </a:r>
            <a:endParaRPr lang="en-US" altLang="ko-KR" sz="2000" b="1" dirty="0"/>
          </a:p>
          <a:p>
            <a:pPr algn="ctr"/>
            <a:r>
              <a:rPr lang="ko-KR" altLang="en-US" sz="2000" b="1" dirty="0" err="1"/>
              <a:t>방향등</a:t>
            </a:r>
            <a:endParaRPr lang="ko-KR" altLang="en-US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8D03A4-9EAB-4CFF-91C1-1931559A6024}"/>
              </a:ext>
            </a:extLst>
          </p:cNvPr>
          <p:cNvSpPr txBox="1"/>
          <p:nvPr/>
        </p:nvSpPr>
        <p:spPr>
          <a:xfrm>
            <a:off x="4200120" y="1555745"/>
            <a:ext cx="11688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최종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모형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F075316-F7C8-445C-9AB9-45DA7E42C48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085027" y="2052707"/>
            <a:ext cx="3205636" cy="240422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293993-2FBE-4A7F-AC3B-29AB4E9B186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32821" y="2052707"/>
            <a:ext cx="1943535" cy="2404226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23E6F5F-2942-4323-87AC-CF7E75744DF2}"/>
              </a:ext>
            </a:extLst>
          </p:cNvPr>
          <p:cNvSpPr/>
          <p:nvPr/>
        </p:nvSpPr>
        <p:spPr>
          <a:xfrm>
            <a:off x="6919784" y="2998766"/>
            <a:ext cx="840599" cy="43022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94621FFC-A5C0-49A9-A2C2-92C741B9A0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200119" y="5021662"/>
          <a:ext cx="7155065" cy="1414306"/>
        </p:xfrm>
        <a:graphic>
          <a:graphicData uri="http://schemas.openxmlformats.org/drawingml/2006/table">
            <a:tbl>
              <a:tblPr/>
              <a:tblGrid>
                <a:gridCol w="7155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6055">
                <a:tc>
                  <a:txBody>
                    <a:bodyPr/>
                    <a:lstStyle/>
                    <a:p>
                      <a:pPr indent="139700" algn="ctr" latinLnBrk="1">
                        <a:spcAft>
                          <a:spcPts val="0"/>
                        </a:spcAft>
                      </a:pPr>
                      <a:r>
                        <a:rPr lang="ko-KR" altLang="en-US" sz="1200" b="1" kern="100" dirty="0">
                          <a:latin typeface="+mn-ea"/>
                          <a:ea typeface="+mn-ea"/>
                          <a:cs typeface="Times New Roman"/>
                        </a:rPr>
                        <a:t>담당 업무 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88251">
                <a:tc>
                  <a:txBody>
                    <a:bodyPr/>
                    <a:lstStyle/>
                    <a:p>
                      <a:pPr algn="just" latinLnBrk="1">
                        <a:spcAft>
                          <a:spcPts val="0"/>
                        </a:spcAft>
                      </a:pP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핸들이 돌아가면 </a:t>
                      </a:r>
                      <a:r>
                        <a:rPr lang="ko-KR" altLang="en-US" sz="1500" b="1" kern="100" dirty="0">
                          <a:latin typeface="+mn-ea"/>
                          <a:ea typeface="+mn-ea"/>
                          <a:cs typeface="Times New Roman"/>
                        </a:rPr>
                        <a:t>기울기</a:t>
                      </a: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가 생성되어 해당 방향의 불이 </a:t>
                      </a:r>
                      <a:r>
                        <a:rPr lang="ko-KR" altLang="en-US" sz="1500" b="1" kern="100" dirty="0">
                          <a:latin typeface="+mn-ea"/>
                          <a:ea typeface="+mn-ea"/>
                          <a:cs typeface="Times New Roman"/>
                        </a:rPr>
                        <a:t>점등</a:t>
                      </a: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되도록 제작하였다</a:t>
                      </a:r>
                      <a:r>
                        <a:rPr lang="en-US" altLang="ko-KR" sz="1500" kern="100" dirty="0">
                          <a:latin typeface="+mn-ea"/>
                          <a:ea typeface="+mn-ea"/>
                          <a:cs typeface="Times New Roman"/>
                        </a:rPr>
                        <a:t>. </a:t>
                      </a: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또</a:t>
                      </a:r>
                      <a:endParaRPr lang="en-US" altLang="ko-KR" sz="15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just" latinLnBrk="1">
                        <a:spcAft>
                          <a:spcPts val="0"/>
                        </a:spcAft>
                      </a:pPr>
                      <a:endParaRPr lang="en-US" altLang="ko-KR" sz="5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just" latinLnBrk="1">
                        <a:spcAft>
                          <a:spcPts val="0"/>
                        </a:spcAft>
                      </a:pP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한</a:t>
                      </a:r>
                      <a:r>
                        <a:rPr lang="en-US" altLang="ko-KR" sz="1500" kern="100" dirty="0">
                          <a:latin typeface="+mn-ea"/>
                          <a:ea typeface="+mn-ea"/>
                          <a:cs typeface="Times New Roman"/>
                        </a:rPr>
                        <a:t>. </a:t>
                      </a: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가운데 정지버튼은 압력의 크기가 강할 수록 밝은 빛이 나오도록 설계하였다</a:t>
                      </a:r>
                      <a:r>
                        <a:rPr lang="en-US" altLang="ko-KR" sz="1500" kern="100" dirty="0">
                          <a:latin typeface="+mn-ea"/>
                          <a:ea typeface="+mn-ea"/>
                          <a:cs typeface="Times New Roman"/>
                        </a:rPr>
                        <a:t>. </a:t>
                      </a:r>
                    </a:p>
                    <a:p>
                      <a:pPr algn="just" latinLnBrk="1">
                        <a:spcAft>
                          <a:spcPts val="0"/>
                        </a:spcAft>
                      </a:pPr>
                      <a:endParaRPr lang="en-US" altLang="ko-KR" sz="500" kern="100" dirty="0">
                        <a:latin typeface="+mn-ea"/>
                        <a:ea typeface="+mn-ea"/>
                        <a:cs typeface="Times New Roman"/>
                      </a:endParaRPr>
                    </a:p>
                    <a:p>
                      <a:pPr algn="just" latinLnBrk="1">
                        <a:spcAft>
                          <a:spcPts val="0"/>
                        </a:spcAft>
                      </a:pPr>
                      <a:r>
                        <a:rPr lang="en-US" altLang="ko-KR" sz="1500" kern="100" dirty="0">
                          <a:latin typeface="+mn-ea"/>
                          <a:ea typeface="+mn-ea"/>
                          <a:cs typeface="Times New Roman"/>
                        </a:rPr>
                        <a:t>( </a:t>
                      </a: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무게센서의 저항의 값이 무게의 크기 값에 따라 달라지는 성질을 이용 </a:t>
                      </a:r>
                      <a:r>
                        <a:rPr lang="en-US" altLang="ko-KR" sz="1500" kern="100" dirty="0">
                          <a:latin typeface="+mn-ea"/>
                          <a:ea typeface="+mn-ea"/>
                          <a:cs typeface="Times New Roman"/>
                        </a:rPr>
                        <a:t>) </a:t>
                      </a:r>
                      <a:r>
                        <a:rPr lang="ko-KR" altLang="en-US" sz="1500" kern="100" dirty="0">
                          <a:latin typeface="+mn-ea"/>
                          <a:ea typeface="+mn-ea"/>
                          <a:cs typeface="Times New Roman"/>
                        </a:rPr>
                        <a:t> </a:t>
                      </a:r>
                      <a:endParaRPr lang="en-US" altLang="ko-KR" sz="1500" kern="100" dirty="0">
                        <a:latin typeface="+mn-ea"/>
                        <a:ea typeface="+mn-ea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007428" y="4561114"/>
            <a:ext cx="15566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>
                <a:solidFill>
                  <a:schemeClr val="bg2">
                    <a:lumMod val="50000"/>
                  </a:schemeClr>
                </a:solidFill>
              </a:rPr>
              <a:t>&lt;</a:t>
            </a:r>
            <a:r>
              <a:rPr lang="ko-KR" altLang="en-US" sz="1500" b="1" dirty="0">
                <a:solidFill>
                  <a:schemeClr val="bg2">
                    <a:lumMod val="50000"/>
                  </a:schemeClr>
                </a:solidFill>
              </a:rPr>
              <a:t>내용물</a:t>
            </a:r>
            <a:r>
              <a:rPr lang="en-US" altLang="ko-KR" sz="1500" b="1" dirty="0">
                <a:solidFill>
                  <a:schemeClr val="bg2">
                    <a:lumMod val="50000"/>
                  </a:schemeClr>
                </a:solidFill>
              </a:rPr>
              <a:t>&gt;</a:t>
            </a:r>
            <a:endParaRPr lang="ko-KR" altLang="en-US" sz="15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937170" y="4550228"/>
            <a:ext cx="15566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>
                <a:solidFill>
                  <a:schemeClr val="bg2">
                    <a:lumMod val="50000"/>
                  </a:schemeClr>
                </a:solidFill>
              </a:rPr>
              <a:t>&lt;</a:t>
            </a:r>
            <a:r>
              <a:rPr lang="ko-KR" altLang="en-US" sz="1500" b="1" dirty="0">
                <a:solidFill>
                  <a:schemeClr val="bg2">
                    <a:lumMod val="50000"/>
                  </a:schemeClr>
                </a:solidFill>
              </a:rPr>
              <a:t>최종 모형</a:t>
            </a:r>
            <a:r>
              <a:rPr lang="en-US" altLang="ko-KR" sz="1500" b="1" dirty="0">
                <a:solidFill>
                  <a:schemeClr val="bg2">
                    <a:lumMod val="50000"/>
                  </a:schemeClr>
                </a:solidFill>
              </a:rPr>
              <a:t>&gt;</a:t>
            </a:r>
            <a:endParaRPr lang="ko-KR" altLang="en-US" sz="15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0114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30000" b="1" dirty="0" smtClean="0">
            <a:solidFill>
              <a:schemeClr val="accent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706</Words>
  <Application>Microsoft Office PowerPoint</Application>
  <PresentationFormat>와이드스크린</PresentationFormat>
  <Paragraphs>156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-윤고딕310</vt:lpstr>
      <vt:lpstr>-윤고딕330</vt:lpstr>
      <vt:lpstr>HY울릉도M</vt:lpstr>
      <vt:lpstr>나눔명조</vt:lpstr>
      <vt:lpstr>Abadi</vt:lpstr>
      <vt:lpstr>한양신명조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정연호</dc:creator>
  <cp:lastModifiedBy>LG</cp:lastModifiedBy>
  <cp:revision>224</cp:revision>
  <dcterms:created xsi:type="dcterms:W3CDTF">2016-12-03T14:43:14Z</dcterms:created>
  <dcterms:modified xsi:type="dcterms:W3CDTF">2019-09-14T05:09:55Z</dcterms:modified>
</cp:coreProperties>
</file>

<file path=docProps/thumbnail.jpeg>
</file>